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62" r:id="rId5"/>
    <p:sldId id="304" r:id="rId6"/>
    <p:sldId id="264" r:id="rId7"/>
    <p:sldId id="273" r:id="rId8"/>
    <p:sldId id="297" r:id="rId9"/>
    <p:sldId id="298" r:id="rId10"/>
    <p:sldId id="275" r:id="rId11"/>
    <p:sldId id="299" r:id="rId12"/>
    <p:sldId id="300" r:id="rId13"/>
    <p:sldId id="301" r:id="rId14"/>
    <p:sldId id="302" r:id="rId15"/>
    <p:sldId id="303" r:id="rId16"/>
    <p:sldId id="265" r:id="rId17"/>
    <p:sldId id="282" r:id="rId18"/>
    <p:sldId id="305" r:id="rId19"/>
    <p:sldId id="306" r:id="rId20"/>
    <p:sldId id="307" r:id="rId21"/>
    <p:sldId id="266" r:id="rId22"/>
    <p:sldId id="332" r:id="rId23"/>
    <p:sldId id="333" r:id="rId24"/>
    <p:sldId id="334" r:id="rId25"/>
    <p:sldId id="269" r:id="rId26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C6252A"/>
    <a:srgbClr val="6FD0FD"/>
    <a:srgbClr val="BCEFFE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690" y="-96"/>
      </p:cViewPr>
      <p:guideLst>
        <p:guide orient="horz" pos="2168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0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CDA-A48A-4675-BC36-68B11F855E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F758-22CE-4A29-B556-527F3664D8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00"/>
            <a:ext cx="12192000" cy="9677400"/>
          </a:xfrm>
          <a:prstGeom prst="rect">
            <a:avLst/>
          </a:prstGeom>
          <a:noFill/>
          <a:ln>
            <a:solidFill>
              <a:srgbClr val="BCEFFE"/>
            </a:solidFill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/>
          <a:stretch>
            <a:fillRect/>
          </a:stretch>
        </p:blipFill>
        <p:spPr>
          <a:xfrm flipH="1">
            <a:off x="0" y="2797109"/>
            <a:ext cx="976771" cy="275806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962"/>
            <a:ext cx="3890316" cy="20657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983494"/>
            <a:ext cx="12192000" cy="487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3539"/>
            <a:ext cx="12192000" cy="9677400"/>
          </a:xfrm>
          <a:prstGeom prst="rect">
            <a:avLst/>
          </a:prstGeom>
          <a:noFill/>
          <a:ln>
            <a:solidFill>
              <a:srgbClr val="BCEFFE"/>
            </a:solidFill>
          </a:ln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/>
          <a:stretch>
            <a:fillRect/>
          </a:stretch>
        </p:blipFill>
        <p:spPr>
          <a:xfrm flipH="1">
            <a:off x="0" y="3180570"/>
            <a:ext cx="976771" cy="27580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423"/>
            <a:ext cx="3890316" cy="20657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366955"/>
            <a:ext cx="12192000" cy="487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06"/>
          <a:stretch>
            <a:fillRect/>
          </a:stretch>
        </p:blipFill>
        <p:spPr>
          <a:xfrm>
            <a:off x="14748" y="-2858730"/>
            <a:ext cx="12192000" cy="9716730"/>
          </a:xfrm>
          <a:prstGeom prst="rect">
            <a:avLst/>
          </a:prstGeom>
          <a:noFill/>
          <a:ln>
            <a:solidFill>
              <a:srgbClr val="BCEFFE"/>
            </a:solidFill>
          </a:ln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CD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85"/>
          <a:stretch>
            <a:fillRect/>
          </a:stretch>
        </p:blipFill>
        <p:spPr>
          <a:xfrm flipH="1">
            <a:off x="14748" y="-573825"/>
            <a:ext cx="819334" cy="1993853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681925" y="884904"/>
            <a:ext cx="11510074" cy="45719"/>
          </a:xfrm>
          <a:prstGeom prst="rect">
            <a:avLst/>
          </a:prstGeom>
          <a:solidFill>
            <a:srgbClr val="C0030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101" y="64466"/>
            <a:ext cx="1434867" cy="831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  <a:prstGeom prst="rect">
            <a:avLst/>
          </a:prstGeom>
        </p:spPr>
        <p:txBody>
          <a:bodyPr lIns="121917" tIns="60958" rIns="121917" bIns="60958"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79" y="6357789"/>
            <a:ext cx="2743455" cy="365208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975" y="6357789"/>
            <a:ext cx="4115181" cy="365208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1399" y="6357789"/>
            <a:ext cx="2743455" cy="365208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jpe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jpeg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jpeg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4.jpeg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" Type="http://schemas.openxmlformats.org/officeDocument/2006/relationships/image" Target="../media/image9.jpe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962"/>
            <a:ext cx="3890316" cy="206578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03453" y="4176182"/>
            <a:ext cx="2824480" cy="52197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主讲人：李来清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字魂138号-霸燃手书" panose="00000500000000000000" pitchFamily="2" charset="-122"/>
                <a:ea typeface="字魂138号-霸燃手书" panose="00000500000000000000" pitchFamily="2" charset="-122"/>
                <a:cs typeface="义启简圆体" panose="02010601030101010101" charset="-122"/>
                <a:sym typeface="+mn-ea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字魂138号-霸燃手书" panose="00000500000000000000" pitchFamily="2" charset="-122"/>
              <a:ea typeface="字魂138号-霸燃手书" panose="00000500000000000000" pitchFamily="2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1120140" y="2804160"/>
            <a:ext cx="10189210" cy="80200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algn="dist"/>
            <a:r>
              <a:rPr lang="zh-CN" altLang="zh-CN" sz="4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用规矩汇聚学校高质量发展的强大合力</a:t>
            </a:r>
            <a:endParaRPr lang="zh-CN" altLang="zh-CN" sz="45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20775" y="1974215"/>
            <a:ext cx="1018857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dist"/>
            <a:r>
              <a:rPr lang="zh-CN" altLang="zh-CN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树牢规矩意识，强化从严治理</a:t>
            </a:r>
            <a:endParaRPr lang="zh-CN" altLang="zh-CN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微信图片_202304150936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8468360" cy="125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799590"/>
            <a:ext cx="10458450" cy="416115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2.不讲组织规矩的具体表现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一些部门和个人组织观念薄弱、组织涣散、纪律松弛</a:t>
            </a:r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(2)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有的同志目无组织纪律，跟组织讨价还价，不服从组织安排和决定；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(3)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有的把主持工作的部门当成自己的私人领地，热衷于搞家长制、“一言堂”；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(4)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有的不按规定向上级报告有关事项，搞“先斩后奏”、“边斩边奏”，甚至“斩而不奏”；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(5)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有的部门负责人互不买账、互不服气，内耗严重；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(6)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有的跑风漏气，将组织的内部决定和考虑向相关人员通风报信；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(7)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有的讲关系不讲原则，把上下级关系变成人身依附关系；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(8)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有的在征求意见的时候不发表任何意见，政策出台后以民意为幌子质疑党委决策，把个人意见和少数人意见凌驾于大多数人意见之上；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(9)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有的人热衷于打探消息，四处寻问，八方打听，喜欢传播小道消息、内幕消息；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(10)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有些同志以工作联系紧密、老乡、旧识等借口，频繁聚会，搞小圈子，排斥异己等等。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215942"/>
            <a:ext cx="40690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（四）我校存在哪些不讲规矩的行为？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799590"/>
            <a:ext cx="9667875" cy="34969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3.不讲法纪规矩的具体表现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个别同志因为岗位特殊，与有业务往来的客户关系过于密切，接受请吃或收受好处，不能保持亲清的政商关系；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(2)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有的教师向学生推销相关产品或推荐培训机构，从中获取好处；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(3)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有的在学生评优评先、推荐入党、奖助学金评选等方面优亲厚友，不能坚持公平公正公开原则；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(4)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有的教职工视学生为免费劳动力，指使学生打杂跑腿，干一些与教育教学、学术研究无关的事情；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(5)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有的同志违规经商办企业，妨害社会管理；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(6)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有的同志甚至违法犯罪，多次吸食毒品。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215942"/>
            <a:ext cx="40690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（四）我校存在哪些不讲规矩的行为？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799590"/>
            <a:ext cx="9667875" cy="39001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4.不讲工作规矩的具体表现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有的不遵守上班纪律，经常迟到早退，带坏整个部门风气；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(2)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有的将八小时以外视为私人时间，不接听工作电话，不回复工作安排信息，导致工作延误；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(3)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有的不履行请假手续私自脱岗，被查后部门负责人还帮忙掩护；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(4)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有的以“不会做”“不熟悉”“不清楚”“不属于我的工作范围”等借口对组织安排的工作推三阻四；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(5)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有的假期外出或探亲不向组织汇报，或对自己的分内事以不在学校为名撒手不管、不闻不问；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(6)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有的对工作毫无激情，完全不在状态，不思进取，“躺平”无为，得过且过，做一天和尚撞一天钟，有的连钟都不愿意去撞。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215942"/>
            <a:ext cx="40690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（四）我校存在哪些不讲规矩的行为？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799590"/>
            <a:ext cx="9667875" cy="35350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5.不讲职业规矩的具体表现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部分党员干部背离服务宗旨，把部门变“衙门”，颐指气使；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(2)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办事流程或规则不透明、工作要求不明确，朝令夕改；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(3)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师生反应“门难进、脸难看、事难办”的现象多集中在少数几个部门身上</a:t>
            </a:r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(4)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来自社会的各种诱惑让一些教师变得浮躁，只关心对自己有利的事，成为精致的利己主义者；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(5)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一些教师把大学生当小学生教，教学方法简单，教案一成不变，上课只求过得去，不求过得硬；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(6)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有的同志没有把自己当成是学校的主人翁，对学校发展的漠不关心，严重侵扰校风学风，也为学生树立了负面榜样。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215942"/>
            <a:ext cx="40690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（四）我校存在哪些不讲规矩的行为？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2488" y="2353198"/>
            <a:ext cx="7530804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健全制度规矩，做到有规可循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7485" y="1513840"/>
            <a:ext cx="2313305" cy="645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第二部分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1" y="3315499"/>
            <a:ext cx="2179324" cy="98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健全制度规矩，做到有规可循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7875" y="1971675"/>
            <a:ext cx="5040630" cy="29171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一是建立和完善党建工作责任目标体系。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二是建立和完善党建工作责任实施体系。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三是建立和完善党建工作责任监督体系。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四是建立和完善党建工作责任评价体系。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4868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（一）加强党的领导，完善党建工作机制体系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基础党建调研.jpg基础党建调研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558915" y="1775460"/>
            <a:ext cx="4585970" cy="305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健全制度规矩，做到有规可循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21425" y="2334260"/>
            <a:ext cx="5530215" cy="29171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一是要建设规范统一、系统完备的规章制度体系。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二是要完善党委会、校长办公会议事规则。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三是要强化内部风险控制体系建设。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4868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（二）坚持依法治校，构建行政管理制度体系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职工代表大会.jpg职工代表大会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56285" y="2113915"/>
            <a:ext cx="5051425" cy="3185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健全制度规矩，做到有规可循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35700" y="1848485"/>
            <a:ext cx="5530215" cy="37452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一是要健全以学术委员会为核心的学术治理体系。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二是要构建高质量、多元化的学术评价体系。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三是要建立学术委员会动态调整机制。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30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四是要细化学术治理权责范围。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4868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（三）严守学术规范，完善学术治理制度体系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学术委员会.jpg学术委员会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3603" y="2113915"/>
            <a:ext cx="4796790" cy="3185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健全制度规矩，做到有规可循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600" y="1971040"/>
            <a:ext cx="5643880" cy="27266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一是要建立师德师风建设领导小组。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二是要坚持以“四有”好老师和《新时代高校教师职业行为十项准则》为建设标准。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3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三是要突出教育教学实绩评价。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48685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（四）弘扬师德师风，完善职业道德规范体系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师德师风.jpg师德师风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933565" y="1854200"/>
            <a:ext cx="4624070" cy="292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9680" y="2353310"/>
            <a:ext cx="7611110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强化从严治理，汇聚发展合力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7485" y="1514475"/>
            <a:ext cx="2095500" cy="645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第三部分</a:t>
            </a:r>
            <a:endParaRPr lang="en-US" altLang="zh-CN" sz="36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1" y="3315499"/>
            <a:ext cx="2179324" cy="98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12247" y="842955"/>
            <a:ext cx="2167936" cy="646331"/>
          </a:xfrm>
          <a:prstGeom prst="rect">
            <a:avLst/>
          </a:prstGeom>
          <a:solidFill>
            <a:srgbClr val="C0030C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67480" y="3896360"/>
            <a:ext cx="5344160" cy="5219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强化从严治理，汇聚发展合力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7480" y="3042285"/>
            <a:ext cx="5344160" cy="5219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健全制度规矩，做到有规可循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67480" y="2110740"/>
            <a:ext cx="5344160" cy="52197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正确认识规矩，从懂规矩做起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82296" y="2110700"/>
            <a:ext cx="61690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一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082296" y="3015562"/>
            <a:ext cx="61690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二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82296" y="3920424"/>
            <a:ext cx="616900" cy="52197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三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强化从严治理，汇聚发展合力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600" y="1971040"/>
            <a:ext cx="5643880" cy="27266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一是要学习和熟练掌握规矩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二是要牢记自己的身份角色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三是要清醒认识规矩是带电的高压线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53384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（一）要自觉守规矩，人人养成规范的行为习惯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高压线.jpg高压线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2561" t="1085" r="2375" b="12630"/>
          <a:stretch>
            <a:fillRect/>
          </a:stretch>
        </p:blipFill>
        <p:spPr>
          <a:xfrm>
            <a:off x="7669530" y="1129030"/>
            <a:ext cx="3226435" cy="518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强化从严治理，汇聚发展合力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600" y="1971040"/>
            <a:ext cx="5643880" cy="27266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一是加大对规章制度的宣讲力度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二是领导干部要带头讲规矩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三是全方位讲规矩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53384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（二）要常常讲规矩，处处营造良好的秩序环境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讲规矩.jpg讲规矩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8108315" y="1321435"/>
            <a:ext cx="2590165" cy="500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强化从严治理，汇聚发展合力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3600" y="1971040"/>
            <a:ext cx="5643880" cy="272669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一是要强化规矩意识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二是要强化大局意识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三是要强化监督意识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3600" y="1321435"/>
            <a:ext cx="5338445" cy="3683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（三）要严格用规矩，事事激发向上的能量合力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图片 7" descr="C:\Users\Administrator\Desktop\20239月开学讲座\监督.jpeg监督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312343" y="2154873"/>
            <a:ext cx="3866515" cy="2320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637540" y="1277620"/>
            <a:ext cx="11243945" cy="35591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p>
            <a:pPr indent="0" algn="l">
              <a:lnSpc>
                <a:spcPct val="26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们、同志们，讲规矩、守底线是我们每一位教职工奋进新征程、建功新时代的必然要求。我们一定要牢固树立“规矩”意识，在为官、处事、从教和做人等方面认真学习“规矩”、切实践行“规矩”、坚持维护“规矩”、常讲常用“规矩”，让“讲规矩”成为一种自觉遵循。全校教职工、特别是党员干部要有以规矩意识砥砺自身，争当政治上的“明白人”，激发正能量，涵养新常态，努力在全校形成守纪律、讲规矩、重自觉的良好风气，努力用规矩汇聚推进学校高质量发展的巨大合力，为学校顺利实现“1531”发展战略目标作出我们每个人应有的贡献！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962"/>
            <a:ext cx="3890316" cy="2065788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37540" y="597535"/>
            <a:ext cx="1758950" cy="680085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noAutofit/>
          </a:bodyPr>
          <a:p>
            <a:pPr algn="l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92488" y="2353198"/>
            <a:ext cx="7530804" cy="7683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77485" y="1513840"/>
            <a:ext cx="2313305" cy="645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第一部分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01" y="3315499"/>
            <a:ext cx="2179324" cy="984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00" y="284480"/>
            <a:ext cx="5864860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43383" y="2029456"/>
            <a:ext cx="6286619" cy="14198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所谓规矩，就是人们必须遵守的行为准则、标准与法度。古人说：“欲知平直，则必准绳；欲知方圆，则必规矩。” 以规画圆，以矩画线，将“规”和“矩”放在一起，生动体现了这个词语的内涵。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3383" y="1590583"/>
            <a:ext cx="221107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（一）什么是</a:t>
            </a:r>
            <a:r>
              <a:rPr lang="en-US" altLang="zh-CN" b="1" dirty="0">
                <a:solidFill>
                  <a:schemeClr val="bg1"/>
                </a:solidFill>
              </a:rPr>
              <a:t>“</a:t>
            </a:r>
            <a:r>
              <a:rPr lang="zh-CN" altLang="en-US" b="1" dirty="0">
                <a:solidFill>
                  <a:schemeClr val="bg1"/>
                </a:solidFill>
              </a:rPr>
              <a:t>规矩</a:t>
            </a:r>
            <a:r>
              <a:rPr lang="en-US" altLang="zh-CN" b="1" dirty="0">
                <a:solidFill>
                  <a:schemeClr val="bg1"/>
                </a:solidFill>
              </a:rPr>
              <a:t>”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pic>
        <p:nvPicPr>
          <p:cNvPr id="6" name="图片 5" descr="C:\Users\Administrator\Desktop\20239月开学讲座\图片1.jpg图片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7862093" y="1958832"/>
            <a:ext cx="3387090" cy="3217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843383" y="3916041"/>
            <a:ext cx="6286619" cy="17519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一是成文的规矩，主要有党纪、国法和校规；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二是不成文的规矩，主要是指在长期实践中形成的优良传统和工作惯例，经过实践检验、约定俗成、行之有效，看着没有白纸黑字的规定，但却是一种传统、一种范式、一种要求。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904365"/>
            <a:ext cx="9410065" cy="7556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1.讲规矩是中华民族的优良传统和宝贵品格，是中华民族优秀文化的重要组成部分，是中华民族整体意识和文化心理的集中体现。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469942"/>
            <a:ext cx="38404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（二）规矩在现代社会中的重要作用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9985" y="5020310"/>
            <a:ext cx="2985135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韩非子说：“万物莫不有规矩”“</a:t>
            </a:r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规矩</a:t>
            </a:r>
            <a:r>
              <a:rPr 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既设，三隅乃列”</a:t>
            </a:r>
            <a:endParaRPr lang="zh-CN" altLang="en-US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韩非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5275" y="3068955"/>
            <a:ext cx="2240915" cy="1736725"/>
          </a:xfrm>
          <a:prstGeom prst="rect">
            <a:avLst/>
          </a:prstGeom>
        </p:spPr>
      </p:pic>
      <p:pic>
        <p:nvPicPr>
          <p:cNvPr id="7" name="图片 6" descr="孟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660" y="3070225"/>
            <a:ext cx="1753870" cy="1736090"/>
          </a:xfrm>
          <a:prstGeom prst="rect">
            <a:avLst/>
          </a:prstGeom>
        </p:spPr>
      </p:pic>
      <p:pic>
        <p:nvPicPr>
          <p:cNvPr id="8" name="图片 7" descr="司马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0" y="3069590"/>
            <a:ext cx="1733550" cy="1736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25010" y="5020310"/>
            <a:ext cx="3239135" cy="702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孟子曰：“离娄之明、公输子之巧，不以</a:t>
            </a:r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规矩</a:t>
            </a:r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，不能成方圆”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54035" y="5019675"/>
            <a:ext cx="27241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《史记》载：“错</a:t>
            </a:r>
            <a:r>
              <a:rPr lang="zh-CN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规矩</a:t>
            </a:r>
            <a:r>
              <a:rPr 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，方圆斗”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0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904365"/>
            <a:ext cx="9410065" cy="7556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讲规矩是中国共产党的优良传统，是我们党具有坚强战斗力的重要源泉，是我们革命建设改革发展不断走向胜利的重要保证。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469942"/>
            <a:ext cx="38404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（二）规矩在现代社会中的重要作用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19200" y="5229860"/>
            <a:ext cx="339471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革命战争时期，毛泽东用“三大纪律八项注意”作为工农红军的重要行动准则</a:t>
            </a:r>
            <a:endParaRPr lang="zh-CN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C:\Users\Administrator\Desktop\20239月开学讲座\毛泽东.jpg毛泽东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049145" y="2935605"/>
            <a:ext cx="1742440" cy="2118995"/>
          </a:xfrm>
          <a:prstGeom prst="rect">
            <a:avLst/>
          </a:prstGeom>
        </p:spPr>
      </p:pic>
      <p:pic>
        <p:nvPicPr>
          <p:cNvPr id="7" name="图片 6" descr="C:\Users\Administrator\Desktop\20239月开学讲座\邓小平.jpg邓小平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8255" y="3011170"/>
            <a:ext cx="2043430" cy="204343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73190" y="5229860"/>
            <a:ext cx="4352925" cy="1149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>
                <a:latin typeface="楷体" panose="02010609060101010101" charset="-122"/>
                <a:ea typeface="楷体" panose="02010609060101010101" charset="-122"/>
                <a:sym typeface="+mn-ea"/>
              </a:rPr>
              <a:t>改革开放以来，我们的社会主义建设取得了举世瞩目的辉煌成就，也是全党全社会守纪律讲规矩、共同奋斗的结果。</a:t>
            </a:r>
            <a:endParaRPr lang="zh-CN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9200" y="1904365"/>
            <a:ext cx="8572500" cy="42354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讲规矩是凝心聚力实现“1531”发展战略，推进学校高质量发展的现实需要。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469942"/>
            <a:ext cx="38404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（二）规矩在现代社会中的重要作用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37285" y="5229860"/>
            <a:ext cx="3394710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/>
            <a:r>
              <a:rPr lang="en-US" altLang="zh-CN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邓小平同志曾指出：“我们这么大一个国家，怎样才能团结起来、组织起来呢？一靠理想，二靠纪律。”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C:\Users\Administrator\Desktop\20239月开学讲座\邓小平2.jpg邓小平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744345" y="2684780"/>
            <a:ext cx="2180590" cy="2429510"/>
          </a:xfrm>
          <a:prstGeom prst="rect">
            <a:avLst/>
          </a:prstGeom>
        </p:spPr>
      </p:pic>
      <p:pic>
        <p:nvPicPr>
          <p:cNvPr id="7" name="图片 6" descr="C:\Users\Administrator\Desktop\20239月开学讲座\图书馆.jpg图书馆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09055" y="2647950"/>
            <a:ext cx="3718560" cy="247777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973320" y="5229860"/>
            <a:ext cx="6589395" cy="11499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>
                <a:latin typeface="楷体" panose="02010609060101010101" charset="-122"/>
                <a:ea typeface="楷体" panose="02010609060101010101" charset="-122"/>
                <a:sym typeface="+mn-ea"/>
              </a:rPr>
              <a:t>强化规矩意识是形成学校良好的政治生态，师生和谐、教学双优的纪律保证。不仅需要学校绘就的宏伟蓝图来凝聚，还需要严明的纪律和规矩加以约束，以保证全校师生意志、行动和步调的统一，形成心往一处想、劲往一处使的良好局面。</a:t>
            </a:r>
            <a:endParaRPr lang="zh-CN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1275" y="2010410"/>
            <a:ext cx="2827655" cy="283845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marL="285750" indent="-285750" algn="l">
              <a:lnSpc>
                <a:spcPct val="19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一是政治规矩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9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二是组织规矩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9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三是法纪规矩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9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四是工作规矩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9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五是职业规矩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30300" y="1336084"/>
            <a:ext cx="42976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（三）现代高校治理体系中有哪些规矩？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pic>
        <p:nvPicPr>
          <p:cNvPr id="5" name="图片 4" descr="C:\Users\Administrator\Desktop\20239月开学讲座\高校教师的十项准则.jpg高校教师的十项准则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270750" y="1336040"/>
            <a:ext cx="3282315" cy="4340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3689" y="284554"/>
            <a:ext cx="7530804" cy="52197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正确认识规矩，从懂规矩做起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85875" y="1807845"/>
            <a:ext cx="9620250" cy="323532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noAutofit/>
          </a:bodyPr>
          <a:lstStyle/>
          <a:p>
            <a:pPr algn="l">
              <a:lnSpc>
                <a:spcPct val="120000"/>
              </a:lnSpc>
              <a:buClr>
                <a:srgbClr val="C00000"/>
              </a:buClr>
              <a:buSzTx/>
              <a:buFont typeface="Wingdings" panose="05000000000000000000" pitchFamily="2" charset="2"/>
              <a:buNone/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1.不讲政治规矩的具体表现：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20000"/>
              </a:lnSpc>
            </a:pP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(1)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有的同志在一些重大问题上信口开河、妄加评论，散布一些与党中央不一致的论调，把听来的小道消息当做“新闻”传播，对社会舆论产生了错误导向；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(2)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有的同志表面上“爱国爱党”，私下里传播政治谣言，丑化党和国家形象，做“两面人”；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(3)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有的同志“端起碗来吃肉，放下筷子骂娘”，对国家政策对自己有利的就拥护、就支持，对自己不利的就反对、抗拒执行；</a:t>
            </a:r>
            <a:endParaRPr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20000"/>
              </a:lnSpc>
            </a:pP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(4)</a:t>
            </a:r>
            <a:r>
              <a:rPr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有的同志对学生中存在的错误政治言论发现后不制止、不纠正，不进行正面引导，丧失了作为教师的职责。</a:t>
            </a:r>
            <a:endParaRPr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</a:pP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0124" y="1215942"/>
            <a:ext cx="4069080" cy="36830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l"/>
            <a:r>
              <a:rPr lang="zh-CN" altLang="en-US" b="1" dirty="0">
                <a:solidFill>
                  <a:schemeClr val="bg1"/>
                </a:solidFill>
              </a:rPr>
              <a:t>（四）我校存在哪些不讲规矩的行为？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ISPRING_PRESENTATION_TITLE" val="PowerPoint 演示文稿3"/>
  <p:tag name="KSO_WPP_MARK_KEY" val="a895007e-e9c5-4f20-89b1-dba9bb2e5d5f"/>
  <p:tag name="COMMONDATA" val="eyJoZGlkIjoiOTU0OWQ0NzY2NmQxYmJhZTBlOWIyZDJhNjBmMzY5MD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067.363779527559,&quot;width&quot;:6351.633070866142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4601,&quot;width&quot;:7282}"/>
</p:tagLst>
</file>

<file path=ppt/tags/tag6.xml><?xml version="1.0" encoding="utf-8"?>
<p:tagLst xmlns:p="http://schemas.openxmlformats.org/presentationml/2006/main">
  <p:tag name="KSO_WM_UNIT_PLACING_PICTURE_USER_VIEWPORT" val="{&quot;height&quot;:4601,&quot;width&quot;:7282}"/>
</p:tagLst>
</file>

<file path=ppt/tags/tag7.xml><?xml version="1.0" encoding="utf-8"?>
<p:tagLst xmlns:p="http://schemas.openxmlformats.org/presentationml/2006/main">
  <p:tag name="KSO_WM_UNIT_PLACING_PICTURE_USER_VIEWPORT" val="{&quot;height&quot;:4601,&quot;width&quot;:7282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3499</Words>
  <Application>WPS 演示</Application>
  <PresentationFormat>自定义</PresentationFormat>
  <Paragraphs>210</Paragraphs>
  <Slides>23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字魂138号-霸燃手书</vt:lpstr>
      <vt:lpstr>义启简圆体</vt:lpstr>
      <vt:lpstr>楷体</vt:lpstr>
      <vt:lpstr>Wingdings</vt:lpstr>
      <vt:lpstr>Calibri</vt:lpstr>
      <vt:lpstr>Arial Unicode MS</vt:lpstr>
      <vt:lpstr>等线</vt:lpstr>
      <vt:lpstr>等线 Light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演示文稿3</dc:title>
  <dc:creator>WIN7</dc:creator>
  <cp:lastModifiedBy>巧巧</cp:lastModifiedBy>
  <cp:revision>61</cp:revision>
  <dcterms:created xsi:type="dcterms:W3CDTF">2017-08-18T03:02:00Z</dcterms:created>
  <dcterms:modified xsi:type="dcterms:W3CDTF">2023-08-31T01:39:23Z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053C650BF80946F2B473CAB44F8390EC_13</vt:lpwstr>
  </property>
</Properties>
</file>